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83" r:id="rId6"/>
    <p:sldId id="259" r:id="rId7"/>
    <p:sldId id="284" r:id="rId8"/>
    <p:sldId id="260" r:id="rId9"/>
    <p:sldId id="285" r:id="rId10"/>
    <p:sldId id="261" r:id="rId11"/>
    <p:sldId id="286" r:id="rId12"/>
    <p:sldId id="262" r:id="rId13"/>
    <p:sldId id="287" r:id="rId14"/>
    <p:sldId id="263" r:id="rId15"/>
    <p:sldId id="288" r:id="rId16"/>
    <p:sldId id="264" r:id="rId17"/>
    <p:sldId id="289" r:id="rId18"/>
    <p:sldId id="265" r:id="rId19"/>
    <p:sldId id="290" r:id="rId20"/>
    <p:sldId id="266" r:id="rId21"/>
    <p:sldId id="291" r:id="rId22"/>
    <p:sldId id="267" r:id="rId23"/>
    <p:sldId id="292" r:id="rId24"/>
    <p:sldId id="268" r:id="rId25"/>
    <p:sldId id="293" r:id="rId26"/>
    <p:sldId id="269" r:id="rId27"/>
    <p:sldId id="294" r:id="rId28"/>
    <p:sldId id="270" r:id="rId29"/>
    <p:sldId id="295" r:id="rId30"/>
    <p:sldId id="271" r:id="rId31"/>
    <p:sldId id="296" r:id="rId32"/>
    <p:sldId id="272" r:id="rId33"/>
    <p:sldId id="297" r:id="rId34"/>
    <p:sldId id="273" r:id="rId35"/>
    <p:sldId id="298" r:id="rId36"/>
    <p:sldId id="274" r:id="rId37"/>
    <p:sldId id="299" r:id="rId38"/>
    <p:sldId id="275" r:id="rId39"/>
    <p:sldId id="300" r:id="rId40"/>
    <p:sldId id="276" r:id="rId41"/>
    <p:sldId id="301" r:id="rId42"/>
    <p:sldId id="277" r:id="rId43"/>
    <p:sldId id="302" r:id="rId44"/>
    <p:sldId id="278" r:id="rId45"/>
    <p:sldId id="303" r:id="rId46"/>
    <p:sldId id="279" r:id="rId47"/>
    <p:sldId id="304" r:id="rId48"/>
    <p:sldId id="280" r:id="rId49"/>
    <p:sldId id="305" r:id="rId50"/>
    <p:sldId id="281" r:id="rId51"/>
    <p:sldId id="306" r:id="rId52"/>
    <p:sldId id="282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9500" autoAdjust="0"/>
  </p:normalViewPr>
  <p:slideViewPr>
    <p:cSldViewPr>
      <p:cViewPr varScale="1">
        <p:scale>
          <a:sx n="67" d="100"/>
          <a:sy n="67" d="100"/>
        </p:scale>
        <p:origin x="16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Subject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 userDrawn="1"/>
        </p:nvSpPr>
        <p:spPr>
          <a:xfrm>
            <a:off x="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8288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6576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54864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73152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18288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36576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54864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73152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18288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36576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54864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73152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18288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36576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54864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73152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18288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36576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54864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73152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18288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36576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54864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4" name="Rectangle 83"/>
          <p:cNvSpPr/>
          <p:nvPr userDrawn="1"/>
        </p:nvSpPr>
        <p:spPr>
          <a:xfrm>
            <a:off x="73152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4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15.xml"/><Relationship Id="rId24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10" Type="http://schemas.openxmlformats.org/officeDocument/2006/relationships/slide" Target="slide25.xml"/><Relationship Id="rId19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35.xml"/><Relationship Id="rId14" Type="http://schemas.openxmlformats.org/officeDocument/2006/relationships/slide" Target="slide27.xml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Science- </a:t>
            </a:r>
            <a:r>
              <a:rPr lang="en-US" sz="4000" dirty="0" smtClean="0"/>
              <a:t>Chapter 8</a:t>
            </a:r>
            <a:endParaRPr lang="en-US" dirty="0"/>
          </a:p>
          <a:p>
            <a:r>
              <a:rPr lang="en-US" sz="4000" dirty="0" smtClean="0"/>
              <a:t>Atoms &amp; Elements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periodic table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Vocabulary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- 500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The abbreviation of an element’s name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chemical symbol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Vocabulary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 negatively charged particle that is a part of an atom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electron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More Vocabulary-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An element that hardly ever combines with other elements to form a compound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noble gas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More Vocabulary-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09600" y="16764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 substance that cannot be broken apart chemically into other substances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element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More Vocabulary-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element that can be bent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stretched and is usually shiny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" action="ppaction://hlinksldjump"/>
              </a:rPr>
              <a:t>100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3" action="ppaction://hlinksldjump"/>
              </a:rPr>
              <a:t>100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4" action="ppaction://hlinksldjump"/>
              </a:rPr>
              <a:t>100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5" action="ppaction://hlinksldjump"/>
              </a:rPr>
              <a:t>100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6" action="ppaction://hlinksldjump"/>
              </a:rPr>
              <a:t>100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7" action="ppaction://hlinksldjump"/>
              </a:rPr>
              <a:t>200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8" action="ppaction://hlinksldjump"/>
              </a:rPr>
              <a:t>200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9" action="ppaction://hlinksldjump"/>
              </a:rPr>
              <a:t>200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0" action="ppaction://hlinksldjump"/>
              </a:rPr>
              <a:t>200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1" action="ppaction://hlinksldjump"/>
              </a:rPr>
              <a:t>200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2" action="ppaction://hlinksldjump"/>
              </a:rPr>
              <a:t>300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3" action="ppaction://hlinksldjump"/>
              </a:rPr>
              <a:t>300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4" action="ppaction://hlinksldjump"/>
              </a:rPr>
              <a:t>300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5" action="ppaction://hlinksldjump"/>
              </a:rPr>
              <a:t>300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6" action="ppaction://hlinksldjump"/>
              </a:rPr>
              <a:t>300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7" action="ppaction://hlinksldjump"/>
              </a:rPr>
              <a:t>400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8" action="ppaction://hlinksldjump"/>
              </a:rPr>
              <a:t>400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9" action="ppaction://hlinksldjump"/>
              </a:rPr>
              <a:t>400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0" action="ppaction://hlinksldjump"/>
              </a:rPr>
              <a:t>400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1" action="ppaction://hlinksldjump"/>
              </a:rPr>
              <a:t>400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2" action="ppaction://hlinksldjump"/>
              </a:rPr>
              <a:t>500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3" action="ppaction://hlinksldjump"/>
              </a:rPr>
              <a:t>500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4" action="ppaction://hlinksldjump"/>
              </a:rPr>
              <a:t>500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5" action="ppaction://hlinksldjump"/>
              </a:rPr>
              <a:t>500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6" action="ppaction://hlinksldjump"/>
              </a:rPr>
              <a:t>500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0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152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More Vocabulary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3657600" y="1524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Quick Questions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5486400" y="397758"/>
            <a:ext cx="18288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 smtClean="0"/>
              <a:t>Explanations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7281864" y="2211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More Quick Questions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metal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More Vocabulary-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 pure substance made of two or more elements that are chemically combined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compound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/>
              <a:t>Quick </a:t>
            </a:r>
            <a:r>
              <a:rPr lang="en-US" sz="4400" dirty="0" smtClean="0"/>
              <a:t>Questions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100 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What are the three groups into which elements can be classified based on their properties?</a:t>
            </a:r>
            <a:endParaRPr lang="en-US" sz="4800" noProof="0" dirty="0" smtClean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noProof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Metals, nonmetals, and semimetals</a:t>
            </a:r>
            <a:endParaRPr kumimoji="0" lang="en-US" sz="4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/>
              <a:t>Quick </a:t>
            </a:r>
            <a:r>
              <a:rPr lang="en-US" sz="4400" dirty="0" smtClean="0"/>
              <a:t>Questions-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Which particles in an atom contribute most to the mass of an atom?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noProof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protons and neutrons</a:t>
            </a:r>
            <a:endParaRPr lang="en-US" sz="4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/>
              <a:t>Quick </a:t>
            </a:r>
            <a:r>
              <a:rPr lang="en-US" sz="4400" dirty="0" smtClean="0"/>
              <a:t>Questions-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What is true about the elements in a given column of the periodic table?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All elements in a column of the periodi</a:t>
            </a:r>
            <a:r>
              <a:rPr lang="en-US" sz="4800" dirty="0" smtClean="0"/>
              <a:t>c table have similar properties</a:t>
            </a: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/>
              <a:t>Quick </a:t>
            </a:r>
            <a:r>
              <a:rPr lang="en-US" sz="4400" dirty="0" smtClean="0"/>
              <a:t>Questions-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endParaRPr lang="en-US" sz="48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smtClean="0"/>
              <a:t>What is a molecule?</a:t>
            </a:r>
            <a:endParaRPr lang="en-US" sz="4800" dirty="0" smtClean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Vocabulary– 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small, positively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charged particle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 molecule is a group of two or more atoms that are chemically joined and act as a single unit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/>
              <a:t>Quick </a:t>
            </a:r>
            <a:r>
              <a:rPr lang="en-US" sz="4400" dirty="0" smtClean="0"/>
              <a:t>Questions-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h</a:t>
            </a:r>
            <a:r>
              <a:rPr kumimoji="0" lang="en-US" sz="4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appening</a:t>
            </a:r>
            <a:r>
              <a:rPr kumimoji="0" lang="en-US" sz="4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regular times</a:t>
            </a:r>
            <a:endParaRPr kumimoji="0" lang="en-US" sz="4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Explanations-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indent="-342900" algn="ctr">
              <a:spcBef>
                <a:spcPct val="20000"/>
              </a:spcBef>
              <a:defRPr/>
            </a:pPr>
            <a:endParaRPr lang="en-US" sz="4400" dirty="0" smtClean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400" dirty="0" smtClean="0"/>
              <a:t>If </a:t>
            </a:r>
            <a:r>
              <a:rPr lang="en-US" sz="4400" dirty="0"/>
              <a:t>the atomic number of an element is 26, what else can you learn from this information?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/>
              <a:t>There are 26 protons in the nucleus.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/>
              <a:t>It also has 26 electrons circling the nucleus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Explanations-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800" dirty="0" smtClean="0"/>
              <a:t>What doesn’t water have a place on the periodic table?</a:t>
            </a:r>
            <a:endParaRPr lang="en-US" sz="480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	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smtClean="0"/>
              <a:t>Water is not an element, it is a compound made up of hydrogen and oxygen (which are both located on the periodic table)</a:t>
            </a:r>
            <a:endParaRPr lang="en-US" sz="4800" dirty="0" smtClean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Explanations-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carbon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important to all living things?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Carbon compounds are the main parts of all living things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Explanations-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You classified a material as a metal; however, your partner has some doubts.  How would you handle this situation?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0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dirty="0" smtClean="0"/>
              <a:t>Answers will vary</a:t>
            </a:r>
            <a:endParaRPr lang="en-US" sz="4000" i="1" dirty="0" smtClean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dirty="0" smtClean="0"/>
              <a:t>Explanations-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smtClean="0"/>
              <a:t>How many electrons circle the nucleus?</a:t>
            </a:r>
            <a:endParaRPr lang="en-US" sz="4800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inking-falcon.com/engineering%20web/2manufacturing/electronics/carb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5"/>
          <a:stretch/>
        </p:blipFill>
        <p:spPr bwMode="auto">
          <a:xfrm>
            <a:off x="2628900" y="3146471"/>
            <a:ext cx="3886200" cy="34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Six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More Quick Questions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What is matter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noProof="0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Something that has mass and takes up space</a:t>
            </a:r>
            <a:endParaRPr kumimoji="0" lang="en-US" sz="4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More Quick Questions</a:t>
            </a:r>
            <a:r>
              <a:rPr lang="en-US" sz="4400" dirty="0" smtClean="0"/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What makes up matter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atoms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More Quick Questions</a:t>
            </a:r>
            <a:r>
              <a:rPr lang="en-US" sz="4400" dirty="0" smtClean="0"/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What is formed when atoms are combined</a:t>
            </a:r>
            <a:endParaRPr lang="en-US" sz="4800" dirty="0" smtClean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molecule</a:t>
            </a:r>
            <a:endParaRPr kumimoji="0" lang="en-US" sz="4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More Quick Questions</a:t>
            </a:r>
            <a:r>
              <a:rPr lang="en-US" sz="4400" dirty="0" smtClean="0"/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noProof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element</a:t>
            </a:r>
            <a:r>
              <a:rPr kumimoji="0" lang="en-US" sz="4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building block of matter in living things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Vocabulary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structure at the center of an atom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carbon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More Quick Questions</a:t>
            </a:r>
            <a:r>
              <a:rPr lang="en-US" sz="4400" dirty="0" smtClean="0"/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What is the smallest number of parts in a compound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two</a:t>
            </a:r>
            <a:endParaRPr kumimoji="0" lang="en-US" sz="4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nucleus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Vocabulary- 300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/>
              <a:t>The smallest particle of an element that still has the properties of that element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atom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Vocabulary- 400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Elements are shown arranged by their properties in a chart called the what?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7696200" y="5943600"/>
            <a:ext cx="1447800" cy="914400"/>
          </a:xfrm>
          <a:prstGeom prst="rightArrow">
            <a:avLst>
              <a:gd name="adj1" fmla="val 37097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3)">
  <a:themeElements>
    <a:clrScheme name="Jeopardy">
      <a:dk1>
        <a:srgbClr val="FFFFFF"/>
      </a:dk1>
      <a:lt1>
        <a:srgbClr val="FFFFFF"/>
      </a:lt1>
      <a:dk2>
        <a:srgbClr val="0070C0"/>
      </a:dk2>
      <a:lt2>
        <a:srgbClr val="95B3D7"/>
      </a:lt2>
      <a:accent1>
        <a:srgbClr val="4F81BD"/>
      </a:accent1>
      <a:accent2>
        <a:srgbClr val="00B0F0"/>
      </a:accent2>
      <a:accent3>
        <a:srgbClr val="0070C0"/>
      </a:accent3>
      <a:accent4>
        <a:srgbClr val="4F81BD"/>
      </a:accent4>
      <a:accent5>
        <a:srgbClr val="4BACC6"/>
      </a:accent5>
      <a:accent6>
        <a:srgbClr val="1F497D"/>
      </a:accent6>
      <a:hlink>
        <a:srgbClr val="FFFF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6A6FD6-7372-4F49-8A26-3602F3AFD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1962</TotalTime>
  <Words>529</Words>
  <Application>Microsoft Office PowerPoint</Application>
  <PresentationFormat>On-screen Show (4:3)</PresentationFormat>
  <Paragraphs>185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Arial</vt:lpstr>
      <vt:lpstr>CSC(3)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Obrien, Rachelle</cp:lastModifiedBy>
  <cp:revision>69</cp:revision>
  <dcterms:created xsi:type="dcterms:W3CDTF">2012-02-28T04:58:11Z</dcterms:created>
  <dcterms:modified xsi:type="dcterms:W3CDTF">2016-02-02T17:05:04Z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TC300095759990</vt:lpwstr>
  </property>
</Properties>
</file>